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16/3/7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477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24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15 max may differeciate with devices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90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tesing case-&gt;  tesing .   19%.    battery 100% reset to original setting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391150" y="901700"/>
            <a:ext cx="1174750" cy="1174750"/>
          </a:xfrm>
          <a:prstGeom prst="ellipse">
            <a:avLst/>
          </a:prstGeom>
          <a:solidFill>
            <a:srgbClr val="CDC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nard MT Condensed" pitchFamily="18" charset="0"/>
                <a:ea typeface="+mn-ea"/>
                <a:cs typeface="+mn-cs"/>
              </a:rPr>
              <a:t>2015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nard MT Condensed" pitchFamily="18" charset="0"/>
              <a:ea typeface="+mn-ea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436688" y="3146425"/>
            <a:ext cx="328613" cy="328613"/>
          </a:xfrm>
          <a:prstGeom prst="ellipse">
            <a:avLst/>
          </a:prstGeom>
          <a:solidFill>
            <a:srgbClr val="CDC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426700" y="3146425"/>
            <a:ext cx="328613" cy="328613"/>
          </a:xfrm>
          <a:prstGeom prst="ellipse">
            <a:avLst/>
          </a:prstGeom>
          <a:solidFill>
            <a:srgbClr val="CDC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24550" y="5524500"/>
            <a:ext cx="107950" cy="10795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969000" y="5632450"/>
            <a:ext cx="0" cy="1225550"/>
          </a:xfrm>
          <a:prstGeom prst="line">
            <a:avLst/>
          </a:prstGeom>
          <a:ln>
            <a:solidFill>
              <a:srgbClr val="CDCA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9" name="Text Placeholder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67786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ctr">
              <a:buNone/>
              <a:defRPr sz="2400" kern="1200"/>
            </a:lvl1pPr>
            <a:lvl2pPr marL="0" lvl="1" indent="0" algn="ctr">
              <a:buNone/>
              <a:defRPr sz="2400" kern="1200"/>
            </a:lvl2pPr>
            <a:lvl3pPr marL="914400" lvl="2" indent="-914400" algn="ctr">
              <a:buNone/>
              <a:defRPr sz="2400" kern="1200"/>
            </a:lvl3pPr>
            <a:lvl4pPr marL="1371600" lvl="3" indent="-1371600" algn="ctr">
              <a:buNone/>
              <a:defRPr sz="2400" kern="1200"/>
            </a:lvl4pPr>
            <a:lvl5pPr marL="1828800" lvl="4" indent="-1828800" algn="ctr">
              <a:buNone/>
              <a:defRPr sz="2400" kern="1200"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16/3/7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223" name="Title Placeholder 1"/>
          <p:cNvSpPr>
            <a:spLocks noGrp="1"/>
          </p:cNvSpPr>
          <p:nvPr>
            <p:ph type="ctrTitle"/>
          </p:nvPr>
        </p:nvSpPr>
        <p:spPr>
          <a:xfrm>
            <a:off x="1828800" y="2638425"/>
            <a:ext cx="8507413" cy="962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 algn="ctr">
              <a:defRPr sz="4000" kern="120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16/3/7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86743"/>
            <a:ext cx="10515600" cy="1070339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8840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16/3/7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16/3/7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16/3/7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16/3/7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16/3/7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16/3/7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16/3/7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5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754063" y="1150938"/>
            <a:ext cx="10680700" cy="5141912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16/3/7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>
          <a:xfrm>
            <a:off x="754063" y="298450"/>
            <a:ext cx="10680700" cy="71437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357505" indent="-357505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70000"/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57505" indent="-357505" algn="l" defTabSz="914400" rtl="0" eaLnBrk="1" latinLnBrk="0" hangingPunct="1">
        <a:lnSpc>
          <a:spcPct val="130000"/>
        </a:lnSpc>
        <a:spcBef>
          <a:spcPts val="0"/>
        </a:spcBef>
        <a:buFont typeface="Calibri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>
                <a:latin typeface="Times New Roman" charset="0"/>
              </a:rPr>
              <a:t>Testing screen shot presentation</a:t>
            </a:r>
          </a:p>
        </p:txBody>
      </p:sp>
    </p:spTree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97243" y="255905"/>
            <a:ext cx="10680700" cy="714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Scenario One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： 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VIP user use voice input to search a product</a:t>
            </a:r>
          </a:p>
        </p:txBody>
      </p:sp>
      <p:pic>
        <p:nvPicPr>
          <p:cNvPr id="6" name="图片 5" descr="2015-12-14-15-18-4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6150" y="1211580"/>
            <a:ext cx="3001645" cy="49383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17720" y="1216025"/>
            <a:ext cx="3065145" cy="5045075"/>
          </a:xfrm>
          <a:prstGeom prst="rect">
            <a:avLst/>
          </a:prstGeom>
        </p:spPr>
      </p:pic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8390255" y="1165860"/>
            <a:ext cx="3125470" cy="5141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2015-12-14-18-20-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145" y="1167765"/>
            <a:ext cx="2940685" cy="4839335"/>
          </a:xfrm>
          <a:prstGeom prst="rect">
            <a:avLst/>
          </a:prstGeom>
        </p:spPr>
      </p:pic>
      <p:pic>
        <p:nvPicPr>
          <p:cNvPr id="7" name="图片 6" descr="2015-12-14-18-22-5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45585" y="1169035"/>
            <a:ext cx="2914015" cy="4795520"/>
          </a:xfrm>
          <a:prstGeom prst="rect">
            <a:avLst/>
          </a:prstGeom>
        </p:spPr>
      </p:pic>
      <p:pic>
        <p:nvPicPr>
          <p:cNvPr id="8" name="图片 7" descr="2015-12-14-15-42-3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02270" y="1125855"/>
            <a:ext cx="2731135" cy="449453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97243" y="255905"/>
            <a:ext cx="10680700" cy="714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Continued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4935" y="5938520"/>
            <a:ext cx="1160335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charset="0"/>
              </a:rPr>
              <a:t>User can choose payment card and shipping address, what displays on the page is the defualt payment and shipping address which user can modify in personal profile(see next slide)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97243" y="255905"/>
            <a:ext cx="10680700" cy="714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Continued</a:t>
            </a: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1755" y="1108075"/>
            <a:ext cx="3016250" cy="4905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0450" y="1120775"/>
            <a:ext cx="3421380" cy="5632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47000" y="1120775"/>
            <a:ext cx="3350260" cy="55168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70865" y="5480685"/>
            <a:ext cx="1055814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charset="0"/>
              </a:rPr>
              <a:t>In the profile, user can change the default payment card default and shipping address. User also can add a new address and a new payment card in the My Account page.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97243" y="255905"/>
            <a:ext cx="10680700" cy="714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Continued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4935" y="5938520"/>
            <a:ext cx="1160335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charset="0"/>
              </a:rPr>
              <a:t>In low battery simulation, the video is not present and brightness </a:t>
            </a:r>
            <a:r>
              <a:rPr lang="en-US" altLang="zh-CN" sz="2400">
                <a:latin typeface="Times New Roman" charset="0"/>
                <a:sym typeface="+mn-ea"/>
              </a:rPr>
              <a:t>will be automatically adjusted along with the environment brightness.</a:t>
            </a:r>
            <a:r>
              <a:rPr lang="en-US" altLang="zh-CN" sz="2400">
                <a:latin typeface="Times New Roman" charset="0"/>
              </a:rPr>
              <a:t>  The voice input is not allowed.</a:t>
            </a:r>
          </a:p>
        </p:txBody>
      </p:sp>
      <p:pic>
        <p:nvPicPr>
          <p:cNvPr id="2" name="图片 1" descr="2015-12-14-15-51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7175" y="1120775"/>
            <a:ext cx="2856230" cy="4700270"/>
          </a:xfrm>
          <a:prstGeom prst="rect">
            <a:avLst/>
          </a:prstGeom>
        </p:spPr>
      </p:pic>
      <p:pic>
        <p:nvPicPr>
          <p:cNvPr id="6" name="图片 5" descr="2015-12-14-15-51-14_副本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87470" y="1122680"/>
            <a:ext cx="2929255" cy="4819650"/>
          </a:xfrm>
          <a:prstGeom prst="rect">
            <a:avLst/>
          </a:prstGeom>
        </p:spPr>
      </p:pic>
      <p:pic>
        <p:nvPicPr>
          <p:cNvPr id="11" name="图片 10" descr="2015-12-14-15-51-4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60665" y="1069975"/>
            <a:ext cx="3018155" cy="49676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97243" y="255905"/>
            <a:ext cx="10680700" cy="714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Continued</a:t>
            </a:r>
          </a:p>
        </p:txBody>
      </p:sp>
      <p:pic>
        <p:nvPicPr>
          <p:cNvPr id="4" name="图片 3" descr="2015-12-14-15-53-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485" y="1153160"/>
            <a:ext cx="3233420" cy="5321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15030" y="2897505"/>
            <a:ext cx="197929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charset="0"/>
              </a:rPr>
              <a:t>Video is not present</a:t>
            </a:r>
          </a:p>
        </p:txBody>
      </p:sp>
      <p:pic>
        <p:nvPicPr>
          <p:cNvPr id="12" name="图片 11" descr="2015-12-14-18-27-4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06010" y="1058545"/>
            <a:ext cx="3394075" cy="55848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590915" y="2178050"/>
            <a:ext cx="194056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charset="0"/>
              </a:rPr>
              <a:t>You can manage your collections simply by sliding to the left.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720455" y="5120640"/>
            <a:ext cx="2926080" cy="1188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Use voice command to open My Order page, see the video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97243" y="255905"/>
            <a:ext cx="10680700" cy="714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sym typeface="+mn-ea"/>
              </a:rPr>
              <a:t>Scenario Two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sym typeface="+mn-ea"/>
              </a:rPr>
              <a:t>： 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sym typeface="+mn-ea"/>
              </a:rPr>
              <a:t>New user registered and loggin with email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75455" y="2526665"/>
            <a:ext cx="265938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charset="0"/>
              </a:rPr>
              <a:t>We choose female, and "Text" as prefered output  </a:t>
            </a:r>
          </a:p>
        </p:txBody>
      </p:sp>
      <p:pic>
        <p:nvPicPr>
          <p:cNvPr id="2" name="图片 1" descr="2015-12-15-11-29-5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7095" y="1139190"/>
            <a:ext cx="3281680" cy="5400040"/>
          </a:xfrm>
          <a:prstGeom prst="rect">
            <a:avLst/>
          </a:prstGeom>
        </p:spPr>
      </p:pic>
      <p:pic>
        <p:nvPicPr>
          <p:cNvPr id="3" name="图片 2" descr="2015-12-15-11-30-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39915" y="1210945"/>
            <a:ext cx="3402330" cy="5598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37800" y="2479040"/>
            <a:ext cx="197929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charset="0"/>
              </a:rPr>
              <a:t>Login with email address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97243" y="255905"/>
            <a:ext cx="10680700" cy="714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sym typeface="+mn-ea"/>
              </a:rPr>
              <a:t>Continued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44975" y="2098675"/>
            <a:ext cx="2480310" cy="30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>
                <a:latin typeface="Times New Roman" charset="0"/>
              </a:rPr>
              <a:t>The theme changed to Female theme- pink automatically after loggin.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>
                <a:latin typeface="Times New Roman" charset="0"/>
              </a:rPr>
              <a:t>New user is Non VIP user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78745" y="2479040"/>
            <a:ext cx="1979295" cy="265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charset="0"/>
              </a:rPr>
              <a:t>Sound out setting is turned off due to our choice for prefered output as text when register.</a:t>
            </a:r>
          </a:p>
        </p:txBody>
      </p:sp>
      <p:pic>
        <p:nvPicPr>
          <p:cNvPr id="4" name="图片 3" descr="2015-12-15-11-30-4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2635" y="1147445"/>
            <a:ext cx="3239770" cy="5330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11645" y="1064260"/>
            <a:ext cx="3378200" cy="55587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97243" y="255905"/>
            <a:ext cx="10680700" cy="714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sym typeface="+mn-ea"/>
              </a:rPr>
              <a:t>Continued</a:t>
            </a:r>
          </a:p>
        </p:txBody>
      </p:sp>
      <p:pic>
        <p:nvPicPr>
          <p:cNvPr id="10" name="图片 9" descr="2015-12-15-13-43-4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755" y="1108075"/>
            <a:ext cx="2681605" cy="4413250"/>
          </a:xfrm>
          <a:prstGeom prst="rect">
            <a:avLst/>
          </a:prstGeom>
        </p:spPr>
      </p:pic>
      <p:pic>
        <p:nvPicPr>
          <p:cNvPr id="11" name="图片 10" descr="2015-12-15-13-43-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59405" y="1102360"/>
            <a:ext cx="2880995" cy="4740910"/>
          </a:xfrm>
          <a:prstGeom prst="rect">
            <a:avLst/>
          </a:prstGeom>
        </p:spPr>
      </p:pic>
      <p:pic>
        <p:nvPicPr>
          <p:cNvPr id="12" name="图片 11" descr="2015-12-15-13-43-4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39790" y="1094105"/>
            <a:ext cx="2966085" cy="4881880"/>
          </a:xfrm>
          <a:prstGeom prst="rect">
            <a:avLst/>
          </a:prstGeom>
        </p:spPr>
      </p:pic>
      <p:pic>
        <p:nvPicPr>
          <p:cNvPr id="13" name="图片 12" descr="2015-12-15-13-43-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35415" y="1081405"/>
            <a:ext cx="3042285" cy="50063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1780" y="6111240"/>
            <a:ext cx="791718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User can add new payment card and address information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5475" y="212725"/>
            <a:ext cx="10680700" cy="914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sym typeface="+mn-ea"/>
              </a:rPr>
              <a:t/>
            </a:r>
            <a:b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sym typeface="+mn-ea"/>
              </a:rPr>
            </a:b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sym typeface="+mn-ea"/>
              </a:rPr>
              <a:t>The network tesing starts when the app is opening. If the network is not avaliable, the task will not be conducted</a:t>
            </a:r>
          </a:p>
          <a:p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charset="0"/>
              <a:sym typeface="+mn-ea"/>
            </a:endParaRPr>
          </a:p>
        </p:txBody>
      </p:sp>
      <p:pic>
        <p:nvPicPr>
          <p:cNvPr id="4" name="内容占位符 3" descr="2015-12-07-13-07-32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189990" y="1407795"/>
            <a:ext cx="2896235" cy="4575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60335" y="1339850"/>
            <a:ext cx="2799715" cy="4702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0820" y="6253480"/>
            <a:ext cx="207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Network avaliable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22285" y="6280150"/>
            <a:ext cx="2457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Network not avaliable</a:t>
            </a: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latin typeface="Times New Roman" charset="0"/>
              </a:rPr>
              <a:t>VIP and non VIP user account page</a:t>
            </a:r>
          </a:p>
        </p:txBody>
      </p:sp>
      <p:pic>
        <p:nvPicPr>
          <p:cNvPr id="6" name="图片 5" descr="2015-12-07-13-25-4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2905" y="1216025"/>
            <a:ext cx="3317240" cy="5457825"/>
          </a:xfrm>
          <a:prstGeom prst="rect">
            <a:avLst/>
          </a:prstGeom>
        </p:spPr>
      </p:pic>
      <p:pic>
        <p:nvPicPr>
          <p:cNvPr id="7" name="图片 6" descr="2015-12-07-13-26-0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71080" y="1188085"/>
            <a:ext cx="3324225" cy="54711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96665" y="2458720"/>
            <a:ext cx="2442210" cy="192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VIP user: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VIP logo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VIP privilege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Better user interface(latest UI style)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latin typeface="Times New Roman" charset="0"/>
              </a:rPr>
              <a:t>VIP and non VIP user home page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17830" y="1179830"/>
            <a:ext cx="3315335" cy="5454650"/>
          </a:xfrm>
          <a:prstGeom prst="rect">
            <a:avLst/>
          </a:prstGeom>
        </p:spPr>
      </p:pic>
      <p:pic>
        <p:nvPicPr>
          <p:cNvPr id="6" name="图片 5" descr="2015-12-07-13-48-3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13525" y="1203960"/>
            <a:ext cx="3335655" cy="5489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68420" y="2458720"/>
            <a:ext cx="2442210" cy="1008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VIP user: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Picture style </a:t>
            </a:r>
          </a:p>
          <a:p>
            <a:pPr indent="0">
              <a:buFont typeface="Arial" charset="0"/>
              <a:buNone/>
            </a:pP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21900" y="2557145"/>
            <a:ext cx="1967865" cy="1617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Non VIP user: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Product classification only</a:t>
            </a:r>
          </a:p>
          <a:p>
            <a:pPr indent="0">
              <a:buFont typeface="Arial" charset="0"/>
              <a:buNone/>
            </a:pP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/>
          <p:cNvSpPr>
            <a:spLocks noGrp="1"/>
          </p:cNvSpPr>
          <p:nvPr/>
        </p:nvSpPr>
        <p:spPr>
          <a:xfrm>
            <a:off x="881063" y="425450"/>
            <a:ext cx="10680700" cy="714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dk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>
                <a:latin typeface="Times New Roman" charset="0"/>
              </a:rPr>
              <a:t>VIP and non VIP user theme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89280" y="1381125"/>
            <a:ext cx="2456815" cy="4041775"/>
          </a:xfrm>
          <a:prstGeom prst="rect">
            <a:avLst/>
          </a:prstGeom>
        </p:spPr>
      </p:pic>
      <p:pic>
        <p:nvPicPr>
          <p:cNvPr id="7" name="图片 6" descr="2015-12-07-13-53-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82365" y="1375410"/>
            <a:ext cx="2491740" cy="4100830"/>
          </a:xfrm>
          <a:prstGeom prst="rect">
            <a:avLst/>
          </a:prstGeom>
        </p:spPr>
      </p:pic>
      <p:pic>
        <p:nvPicPr>
          <p:cNvPr id="8" name="图片 7" descr="2015-12-07-13-48-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70345" y="1358265"/>
            <a:ext cx="2501900" cy="4117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0235" y="5568950"/>
            <a:ext cx="1125601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400" b="1">
                <a:latin typeface="Times New Roman" charset="0"/>
              </a:rPr>
              <a:t>For all user, the d</a:t>
            </a:r>
            <a:r>
              <a:rPr lang="en-US" altLang="zh-CN" sz="2400" b="1">
                <a:latin typeface="Times New Roman" charset="0"/>
                <a:sym typeface="+mn-ea"/>
              </a:rPr>
              <a:t>efault theme(male is Gray, female is Pink).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>
                <a:latin typeface="Times New Roman" charset="0"/>
              </a:rPr>
              <a:t>VIP user can change app theme, the options are: Blue, Red or others.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b="1">
                <a:latin typeface="Times New Roman" charset="0"/>
              </a:rPr>
              <a:t>Non VIP user can't change the theme.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531350" y="1391920"/>
            <a:ext cx="2493645" cy="410400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Setting, context setting, testing simulation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02285" y="1236980"/>
            <a:ext cx="3325495" cy="5471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217295"/>
            <a:ext cx="3345815" cy="5505450"/>
          </a:xfrm>
          <a:prstGeom prst="rect">
            <a:avLst/>
          </a:prstGeom>
        </p:spPr>
      </p:pic>
      <p:pic>
        <p:nvPicPr>
          <p:cNvPr id="3" name="图片 2" descr="2015-12-14-15-51-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90255" y="1253490"/>
            <a:ext cx="3254375" cy="535495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Sound self-adaption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8140" y="1176655"/>
            <a:ext cx="335597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charset="0"/>
              </a:rPr>
              <a:t>If the </a:t>
            </a:r>
            <a:r>
              <a:rPr lang="en-US" altLang="zh-CN" sz="2000">
                <a:latin typeface="Times New Roman" charset="0"/>
                <a:sym typeface="+mn-ea"/>
              </a:rPr>
              <a:t>sound </a:t>
            </a:r>
            <a:r>
              <a:rPr lang="en-US" altLang="zh-CN" sz="2000">
                <a:latin typeface="Times New Roman" charset="0"/>
              </a:rPr>
              <a:t>self-adpation  is enabled, like following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060" y="2454275"/>
            <a:ext cx="3517900" cy="9575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0050" y="3712845"/>
            <a:ext cx="3355975" cy="283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charset="0"/>
              </a:rPr>
              <a:t>When environment noisy is high, adjust the media sound level automatically.</a:t>
            </a:r>
          </a:p>
          <a:p>
            <a:r>
              <a:rPr lang="en-US" altLang="zh-CN" sz="2000">
                <a:latin typeface="Times New Roman" charset="0"/>
              </a:rPr>
              <a:t>The picture shows the case, the noisy level is 42db, 80db respectively, and the media sound level is set to 10 (70% of maximum volue) and 15( maximum volume ) .</a:t>
            </a:r>
          </a:p>
        </p:txBody>
      </p:sp>
      <p:pic>
        <p:nvPicPr>
          <p:cNvPr id="3" name="图片 2" descr="2015-12-15-13-31-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74185" y="1224915"/>
            <a:ext cx="3288665" cy="5412105"/>
          </a:xfrm>
          <a:prstGeom prst="rect">
            <a:avLst/>
          </a:prstGeom>
        </p:spPr>
      </p:pic>
      <p:pic>
        <p:nvPicPr>
          <p:cNvPr id="9" name="图片 8" descr="2015-12-15-13-31-5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17535" y="1242060"/>
            <a:ext cx="3238500" cy="5329555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2015-12-07-13-09-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75295" y="306705"/>
            <a:ext cx="3708400" cy="6102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7325" y="1707515"/>
            <a:ext cx="3013075" cy="435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charset="0"/>
              </a:rPr>
              <a:t>The brightness self-adaption is enabled when battery is less than 20%.</a:t>
            </a:r>
          </a:p>
          <a:p>
            <a:endParaRPr lang="en-US" altLang="zh-CN" sz="2000">
              <a:latin typeface="Times New Roman" charset="0"/>
            </a:endParaRPr>
          </a:p>
          <a:p>
            <a:r>
              <a:rPr lang="en-US" altLang="zh-CN" sz="2000">
                <a:latin typeface="Times New Roman" charset="0"/>
              </a:rPr>
              <a:t>When battery level is low, the brightness will be automatically adjusted along with the environment brightness.</a:t>
            </a:r>
          </a:p>
          <a:p>
            <a:endParaRPr lang="en-US" altLang="zh-CN" sz="2000">
              <a:latin typeface="Times New Roman" charset="0"/>
            </a:endParaRPr>
          </a:p>
          <a:p>
            <a:r>
              <a:rPr lang="en-US" altLang="zh-CN" sz="2000">
                <a:latin typeface="Times New Roman" charset="0"/>
              </a:rPr>
              <a:t>Once battery level is greater than 20%, the brightness setting will be reset to the original setting.</a:t>
            </a:r>
          </a:p>
        </p:txBody>
      </p:sp>
      <p:pic>
        <p:nvPicPr>
          <p:cNvPr id="8" name="图片 7" descr="2015-12-15-13-34-40_副本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00780" y="326390"/>
            <a:ext cx="3712845" cy="6109335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2015-12-07-14-30-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53430" y="1082675"/>
            <a:ext cx="3156585" cy="5265420"/>
          </a:xfrm>
          <a:prstGeom prst="rect">
            <a:avLst/>
          </a:prstGeom>
        </p:spPr>
      </p:pic>
      <p:pic>
        <p:nvPicPr>
          <p:cNvPr id="5" name="图片 4" descr="2015-12-07-14-29-3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5925" y="1068070"/>
            <a:ext cx="3201670" cy="5268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14445" y="2237740"/>
            <a:ext cx="162115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charset="0"/>
              </a:rPr>
              <a:t>Video is not present.</a:t>
            </a:r>
          </a:p>
          <a:p>
            <a:endParaRPr lang="en-US" altLang="zh-CN" sz="2000">
              <a:latin typeface="Times New Roman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49410" y="2220595"/>
            <a:ext cx="162115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Times New Roman" charset="0"/>
              </a:rPr>
              <a:t>Video is present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83273" y="269875"/>
            <a:ext cx="10680700" cy="714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</a:rPr>
              <a:t>Video setting</a:t>
            </a:r>
          </a:p>
        </p:txBody>
      </p:sp>
    </p:spTree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1_A000120141119A01PPBG">
  <a:themeElements>
    <a:clrScheme name="自定义 508">
      <a:dk1>
        <a:srgbClr val="55595B"/>
      </a:dk1>
      <a:lt1>
        <a:srgbClr val="FFFFFF"/>
      </a:lt1>
      <a:dk2>
        <a:srgbClr val="55595B"/>
      </a:dk2>
      <a:lt2>
        <a:srgbClr val="FFFFFF"/>
      </a:lt2>
      <a:accent1>
        <a:srgbClr val="34C8DB"/>
      </a:accent1>
      <a:accent2>
        <a:srgbClr val="248882"/>
      </a:accent2>
      <a:accent3>
        <a:srgbClr val="25D48B"/>
      </a:accent3>
      <a:accent4>
        <a:srgbClr val="B1B34D"/>
      </a:accent4>
      <a:accent5>
        <a:srgbClr val="F4C325"/>
      </a:accent5>
      <a:accent6>
        <a:srgbClr val="DE6D24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Macintosh PowerPoint</Application>
  <PresentationFormat>宽屏</PresentationFormat>
  <Paragraphs>56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Bernard MT Condensed</vt:lpstr>
      <vt:lpstr>Broadway</vt:lpstr>
      <vt:lpstr>Calibri</vt:lpstr>
      <vt:lpstr>Times New Roman</vt:lpstr>
      <vt:lpstr>Wingdings</vt:lpstr>
      <vt:lpstr>宋体</vt:lpstr>
      <vt:lpstr>微软雅黑</vt:lpstr>
      <vt:lpstr>幼圆</vt:lpstr>
      <vt:lpstr>1_A000120141119A01PPBG</vt:lpstr>
      <vt:lpstr>Testing screen shot presentation</vt:lpstr>
      <vt:lpstr> The network tesing starts when the app is opening. If the network is not avaliable, the task will not be conducted </vt:lpstr>
      <vt:lpstr>VIP and non VIP user account page</vt:lpstr>
      <vt:lpstr>VIP and non VIP user home page</vt:lpstr>
      <vt:lpstr>PowerPoint 演示文稿</vt:lpstr>
      <vt:lpstr>Setting, context setting, testing simulation</vt:lpstr>
      <vt:lpstr>Sound self-adaption</vt:lpstr>
      <vt:lpstr>PowerPoint 演示文稿</vt:lpstr>
      <vt:lpstr>Video setting</vt:lpstr>
      <vt:lpstr>Scenario One ： VIP user use voice input to search a product</vt:lpstr>
      <vt:lpstr>Continued</vt:lpstr>
      <vt:lpstr>Continued</vt:lpstr>
      <vt:lpstr>Continued</vt:lpstr>
      <vt:lpstr>Continued</vt:lpstr>
      <vt:lpstr>Scenario Two： New user registered and loggin with email</vt:lpstr>
      <vt:lpstr>Continued</vt:lpstr>
      <vt:lpstr>Continued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Cheng Sihan</cp:lastModifiedBy>
  <cp:revision>10</cp:revision>
  <dcterms:created xsi:type="dcterms:W3CDTF">2015-12-07T19:25:00Z</dcterms:created>
  <dcterms:modified xsi:type="dcterms:W3CDTF">2016-03-07T20:20:40Z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2052-10.1.0.5345</vt:lpwstr>
  </property>
</Properties>
</file>